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306" r:id="rId3"/>
    <p:sldId id="301" r:id="rId4"/>
    <p:sldId id="309" r:id="rId5"/>
    <p:sldId id="302" r:id="rId6"/>
    <p:sldId id="303" r:id="rId7"/>
    <p:sldId id="299" r:id="rId8"/>
    <p:sldId id="300" r:id="rId9"/>
    <p:sldId id="304" r:id="rId10"/>
    <p:sldId id="296" r:id="rId11"/>
    <p:sldId id="297" r:id="rId12"/>
    <p:sldId id="308" r:id="rId13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378">
          <p15:clr>
            <a:srgbClr val="A4A3A4"/>
          </p15:clr>
        </p15:guide>
        <p15:guide id="2" pos="288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5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CCFF33"/>
    <a:srgbClr val="CC0000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94"/>
  </p:normalViewPr>
  <p:slideViewPr>
    <p:cSldViewPr snapToGrid="0" showGuides="1">
      <p:cViewPr varScale="1">
        <p:scale>
          <a:sx n="80" d="100"/>
          <a:sy n="80" d="100"/>
        </p:scale>
        <p:origin x="1522" y="67"/>
      </p:cViewPr>
      <p:guideLst>
        <p:guide orient="horz" pos="1378"/>
        <p:guide pos="28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5" d="100"/>
          <a:sy n="85" d="100"/>
        </p:scale>
        <p:origin x="-1374" y="-96"/>
      </p:cViewPr>
      <p:guideLst>
        <p:guide orient="horz" pos="3025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3" tIns="48161" rIns="96323" bIns="48161" numCol="1" anchor="t" anchorCtr="0" compatLnSpc="1">
            <a:prstTxWarp prst="textNoShape">
              <a:avLst/>
            </a:prstTxWarp>
          </a:bodyPr>
          <a:lstStyle>
            <a:lvl1pPr defTabSz="963613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3" tIns="48161" rIns="96323" bIns="48161" numCol="1" anchor="t" anchorCtr="0" compatLnSpc="1">
            <a:prstTxWarp prst="textNoShape">
              <a:avLst/>
            </a:prstTxWarp>
          </a:bodyPr>
          <a:lstStyle>
            <a:lvl1pPr algn="r" defTabSz="963613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3" tIns="48161" rIns="96323" bIns="48161" numCol="1" anchor="b" anchorCtr="0" compatLnSpc="1">
            <a:prstTxWarp prst="textNoShape">
              <a:avLst/>
            </a:prstTxWarp>
          </a:bodyPr>
          <a:lstStyle>
            <a:lvl1pPr defTabSz="963613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3" tIns="48161" rIns="96323" bIns="48161" numCol="1" anchor="b" anchorCtr="0" compatLnSpc="1">
            <a:prstTxWarp prst="textNoShape">
              <a:avLst/>
            </a:prstTxWarp>
          </a:bodyPr>
          <a:lstStyle>
            <a:lvl1pPr algn="r" defTabSz="963613">
              <a:defRPr sz="1300" smtClean="0"/>
            </a:lvl1pPr>
          </a:lstStyle>
          <a:p>
            <a:pPr>
              <a:defRPr/>
            </a:pPr>
            <a:fld id="{C81C8542-749B-F441-AD9C-032DA41998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436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3" tIns="48161" rIns="96323" bIns="48161" numCol="1" anchor="t" anchorCtr="0" compatLnSpc="1">
            <a:prstTxWarp prst="textNoShape">
              <a:avLst/>
            </a:prstTxWarp>
          </a:bodyPr>
          <a:lstStyle>
            <a:lvl1pPr defTabSz="963613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3" tIns="48161" rIns="96323" bIns="48161" numCol="1" anchor="t" anchorCtr="0" compatLnSpc="1">
            <a:prstTxWarp prst="textNoShape">
              <a:avLst/>
            </a:prstTxWarp>
          </a:bodyPr>
          <a:lstStyle>
            <a:lvl1pPr algn="r" defTabSz="963613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37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3" tIns="48161" rIns="96323" bIns="481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3" tIns="48161" rIns="96323" bIns="48161" numCol="1" anchor="b" anchorCtr="0" compatLnSpc="1">
            <a:prstTxWarp prst="textNoShape">
              <a:avLst/>
            </a:prstTxWarp>
          </a:bodyPr>
          <a:lstStyle>
            <a:lvl1pPr defTabSz="963613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23" tIns="48161" rIns="96323" bIns="48161" numCol="1" anchor="b" anchorCtr="0" compatLnSpc="1">
            <a:prstTxWarp prst="textNoShape">
              <a:avLst/>
            </a:prstTxWarp>
          </a:bodyPr>
          <a:lstStyle>
            <a:lvl1pPr algn="r" defTabSz="963613">
              <a:defRPr sz="1300" smtClean="0"/>
            </a:lvl1pPr>
          </a:lstStyle>
          <a:p>
            <a:pPr>
              <a:defRPr/>
            </a:pPr>
            <a:fld id="{648792CE-8D26-A147-93AB-595902884F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182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13AC641-4E28-AB40-AF48-9B036A4BFC70}" type="slidenum">
              <a:rPr lang="en-US" sz="1300"/>
              <a:pPr eaLnBrk="1" hangingPunct="1"/>
              <a:t>1</a:t>
            </a:fld>
            <a:endParaRPr lang="en-US" sz="1300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7E5B5CA-3DC2-4C4E-8439-484777563C85}" type="slidenum">
              <a:rPr lang="en-US" sz="1300"/>
              <a:pPr eaLnBrk="1" hangingPunct="1"/>
              <a:t>10</a:t>
            </a:fld>
            <a:endParaRPr lang="en-US" sz="1300"/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334982D-6759-E148-81F3-646F11E5F9E8}" type="slidenum">
              <a:rPr lang="en-US" sz="1300"/>
              <a:pPr eaLnBrk="1" hangingPunct="1"/>
              <a:t>11</a:t>
            </a:fld>
            <a:endParaRPr lang="en-US" sz="1300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85BC3EA-CA39-614E-B1B5-80C7C9CC52BB}" type="slidenum">
              <a:rPr lang="en-US" sz="1300"/>
              <a:pPr eaLnBrk="1" hangingPunct="1"/>
              <a:t>12</a:t>
            </a:fld>
            <a:endParaRPr lang="en-US" sz="1300"/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A4B72C0-80AE-F249-A720-BAEA138C0B1F}" type="slidenum">
              <a:rPr lang="en-US" sz="1300"/>
              <a:pPr eaLnBrk="1" hangingPunct="1"/>
              <a:t>2</a:t>
            </a:fld>
            <a:endParaRPr lang="en-US" sz="1300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8792CE-8D26-A147-93AB-595902884F8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81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8792CE-8D26-A147-93AB-595902884F8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671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415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74456" indent="-297868" defTabSz="966415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91470" indent="-238294" defTabSz="966415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68058" indent="-238294" defTabSz="966415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144647" indent="-238294" defTabSz="966415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621235" indent="-238294" defTabSz="96641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97823" indent="-238294" defTabSz="96641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574411" indent="-238294" defTabSz="96641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051000" indent="-238294" defTabSz="96641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D7BBF69-8E27-A041-B4B6-46282BB4E441}" type="slidenum">
              <a:rPr lang="en-US" sz="1300"/>
              <a:pPr eaLnBrk="1" hangingPunct="1"/>
              <a:t>5</a:t>
            </a:fld>
            <a:endParaRPr lang="en-US" sz="1300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415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74456" indent="-297868" defTabSz="966415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91470" indent="-238294" defTabSz="966415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68058" indent="-238294" defTabSz="966415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144647" indent="-238294" defTabSz="966415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621235" indent="-238294" defTabSz="96641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97823" indent="-238294" defTabSz="96641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574411" indent="-238294" defTabSz="96641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051000" indent="-238294" defTabSz="96641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D2E4CC0-AF60-6C43-B9D4-62287701A49E}" type="slidenum">
              <a:rPr lang="en-US" sz="1300"/>
              <a:pPr eaLnBrk="1" hangingPunct="1"/>
              <a:t>6</a:t>
            </a:fld>
            <a:endParaRPr lang="en-US" sz="1300"/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28B759A-B91A-A343-B9CD-75225952EFCA}" type="slidenum">
              <a:rPr lang="en-US" sz="1300"/>
              <a:pPr eaLnBrk="1" hangingPunct="1"/>
              <a:t>7</a:t>
            </a:fld>
            <a:endParaRPr lang="en-US" sz="1300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3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A12890D-9D05-194A-96DA-973A36DD24B3}" type="slidenum">
              <a:rPr lang="en-US" sz="1300"/>
              <a:pPr eaLnBrk="1" hangingPunct="1"/>
              <a:t>8</a:t>
            </a:fld>
            <a:endParaRPr lang="en-US" sz="1300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52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28345" indent="-37471185" defTabSz="96352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15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31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4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63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A3BBFE4-8156-9946-B0F7-168D826EE3E9}" type="slidenum">
              <a:rPr lang="en-US" sz="1300"/>
              <a:pPr eaLnBrk="1" hangingPunct="1"/>
              <a:t>9</a:t>
            </a:fld>
            <a:endParaRPr lang="en-US" sz="130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 to Atomistic Modeling, F12 (UW – Madison, MS&amp;E 560)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C71536FA-7F06-014C-88B5-F1017E1BE2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6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 to Atomistic Modeling, F12 (UW – Madison, MS&amp;E 560)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2E3AAB68-67BB-7E4B-BFED-8C87E3889C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10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126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126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 to Atomistic Modeling, F12 (UW – Madison, MS&amp;E 560)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64522BBC-373E-064B-A6D2-0AE69867FD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2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 to Atomistic Modeling, F12 (UW – Madison, MS&amp;E 560)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F6C89A6D-37D7-2F4D-88C5-8A6CFF5DA4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29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 to Atomistic Modeling, F12 (UW – Madison, MS&amp;E 560)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F021A673-1AE7-9046-BBD1-0D1F6FFF7D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343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 to Atomistic Modeling, F12 (UW – Madison, MS&amp;E 560) 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76575615-9DEB-E441-913C-E2A2CBD33E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318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 to Atomistic Modeling, F12 (UW – Madison, MS&amp;E 560) 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45062760-AF99-6548-865C-CF579557CB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143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 to Atomistic Modeling, F12 (UW – Madison, MS&amp;E 560) 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22D9D501-C5A1-E44E-8878-2B95C8729E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3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 to Atomistic Modeling, F12 (UW – Madison, MS&amp;E 560) 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99CC7EDB-8A7B-F24D-9275-8EA262B56C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68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 to Atomistic Modeling, F12 (UW – Madison, MS&amp;E 560) 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8AB81101-7279-6D43-93EF-C670A28407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275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 to Atomistic Modeling, F12 (UW – Madison, MS&amp;E 560) 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9D1E6D69-AD9F-8743-9F2E-7A88D6A1CA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73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78063" y="6400800"/>
            <a:ext cx="4581525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smtClean="0"/>
            </a:lvl1pPr>
          </a:lstStyle>
          <a:p>
            <a:pPr>
              <a:defRPr/>
            </a:pPr>
            <a:r>
              <a:rPr lang="en-US"/>
              <a:t>Intro to Atomistic Modeling, F12 (UW – Madison, MS&amp;E 560) 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429EB060-B397-9F46-A032-70E05BBAD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pitchFamily="-110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pitchFamily="-110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pitchFamily="-110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pitchFamily="-110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pitchFamily="-110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pitchFamily="-110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pitchFamily="-110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pitchFamily="-110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0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pitchFamily="-110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pitchFamily="-110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ＭＳ Ｐゴシック" pitchFamily="-110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ＭＳ Ｐゴシック" pitchFamily="-110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ＭＳ Ｐゴシック" pitchFamily="-110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ＭＳ Ｐゴシック" pitchFamily="-110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hyperlink" Target="http://images.google.com/imgres?imgurl=http://www.nec.com/global/corp/images/H0602.jpg&amp;imgrefurl=http://www.nec.com/global/corp/H0602.html&amp;h=240&amp;w=320&amp;sz=71&amp;tbnid=lwgC-YYCIV0J:&amp;tbnh=84&amp;tbnw=112&amp;hl=en&amp;start=5&amp;prev=/images?q=carbon+nanotubes&amp;hl=en&amp;lr=" TargetMode="Externa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images.google.com/imgres?imgurl=http://www.nec.com/global/corp/images/H0602.jpg&amp;imgrefurl=http://www.nec.com/global/corp/H0602.html&amp;h=240&amp;w=320&amp;sz=71&amp;tbnid=lwgC-YYCIV0J:&amp;tbnh=84&amp;tbnw=112&amp;hl=en&amp;start=5&amp;prev=/images?q=carbon+nanotubes&amp;hl=en&amp;lr=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000"/>
          </a:p>
          <a:p>
            <a:pPr eaLnBrk="1" hangingPunct="1"/>
            <a:fld id="{8DEBC423-797A-EC47-9FB9-839DA9A5340D}" type="slidenum">
              <a:rPr lang="en-US" sz="1000"/>
              <a:pPr eaLnBrk="1" hangingPunct="1"/>
              <a:t>1</a:t>
            </a:fld>
            <a:endParaRPr lang="en-US" sz="1000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676400"/>
            <a:ext cx="7772400" cy="1470025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What is Atomistic Modeling?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3886200"/>
            <a:ext cx="8458200" cy="1752600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Prof. Yuan Ping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Department of Materials Science and Engineering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UW-Madison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Last Update: 9/4/24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000"/>
          </a:p>
          <a:p>
            <a:pPr eaLnBrk="1" hangingPunct="1"/>
            <a:fld id="{D812C5CE-3C9C-3F49-BE9F-906B2F8C8A5A}" type="slidenum">
              <a:rPr lang="en-US" sz="1000"/>
              <a:pPr eaLnBrk="1" hangingPunct="1"/>
              <a:t>10</a:t>
            </a:fld>
            <a:endParaRPr lang="en-US" sz="1000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Essential Atomic Scale Properties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50900"/>
            <a:ext cx="8229600" cy="5389563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Electronic structure – what are the electrons doing</a:t>
            </a:r>
          </a:p>
          <a:p>
            <a:pPr lvl="1" eaLnBrk="1" hangingPunct="1"/>
            <a:r>
              <a:rPr lang="en-US" dirty="0">
                <a:latin typeface="Arial" charset="0"/>
                <a:ea typeface="ＭＳ Ｐゴシック" charset="0"/>
              </a:rPr>
              <a:t>Electronic wavefunctions, energies</a:t>
            </a:r>
          </a:p>
          <a:p>
            <a:pPr lvl="1" eaLnBrk="1" hangingPunct="1"/>
            <a:r>
              <a:rPr lang="en-US" dirty="0">
                <a:latin typeface="Arial" charset="0"/>
                <a:ea typeface="ＭＳ Ｐゴシック" charset="0"/>
              </a:rPr>
              <a:t>Charge density</a:t>
            </a:r>
          </a:p>
          <a:p>
            <a:pPr lvl="1" eaLnBrk="1" hangingPunct="1"/>
            <a:r>
              <a:rPr lang="en-US" dirty="0">
                <a:latin typeface="Arial" charset="0"/>
                <a:ea typeface="ＭＳ Ｐゴシック" charset="0"/>
              </a:rPr>
              <a:t>Band structure</a:t>
            </a:r>
          </a:p>
          <a:p>
            <a:pPr lvl="1" eaLnBrk="1" hangingPunct="1"/>
            <a:r>
              <a:rPr lang="en-US" dirty="0">
                <a:latin typeface="Arial" charset="0"/>
                <a:ea typeface="ＭＳ Ｐゴシック" charset="0"/>
              </a:rPr>
              <a:t>Electrical conductivity, optical properties, nature of bonding (ionic vs. covalent), polarization, ionization, valence state, magnetic moments</a:t>
            </a:r>
          </a:p>
          <a:p>
            <a:pPr eaLnBrk="1" hangingPunct="1"/>
            <a:r>
              <a:rPr lang="en-US" b="1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Energy – how stable are your atoms</a:t>
            </a:r>
          </a:p>
          <a:p>
            <a:pPr lvl="1" eaLnBrk="1" hangingPunct="1"/>
            <a:r>
              <a:rPr lang="en-US" dirty="0">
                <a:latin typeface="Arial" charset="0"/>
                <a:ea typeface="ＭＳ Ｐゴシック" charset="0"/>
              </a:rPr>
              <a:t>Equilibrium positions, lattice parameters</a:t>
            </a:r>
          </a:p>
          <a:p>
            <a:pPr lvl="1" eaLnBrk="1" hangingPunct="1"/>
            <a:r>
              <a:rPr lang="en-US" dirty="0">
                <a:latin typeface="Arial" charset="0"/>
                <a:ea typeface="ＭＳ Ｐゴシック" charset="0"/>
              </a:rPr>
              <a:t>Forces on atoms (first derivatives of energy)</a:t>
            </a:r>
          </a:p>
          <a:p>
            <a:pPr lvl="1" eaLnBrk="1" hangingPunct="1"/>
            <a:r>
              <a:rPr lang="en-US" dirty="0">
                <a:latin typeface="Arial" charset="0"/>
                <a:ea typeface="ＭＳ Ｐゴシック" charset="0"/>
              </a:rPr>
              <a:t>Elastic properties, phonons (second derivatives of energy)</a:t>
            </a:r>
          </a:p>
          <a:p>
            <a:pPr lvl="1" eaLnBrk="1" hangingPunct="1"/>
            <a:r>
              <a:rPr lang="en-US" dirty="0">
                <a:latin typeface="Arial" charset="0"/>
                <a:ea typeface="ＭＳ Ｐゴシック" charset="0"/>
              </a:rPr>
              <a:t>Phase stability</a:t>
            </a:r>
          </a:p>
          <a:p>
            <a:pPr lvl="1" eaLnBrk="1" hangingPunct="1"/>
            <a:r>
              <a:rPr lang="en-US" dirty="0">
                <a:latin typeface="Arial" charset="0"/>
                <a:ea typeface="ＭＳ Ｐゴシック" charset="0"/>
              </a:rPr>
              <a:t>Kinetics (depends on forces, energy barriers)</a:t>
            </a:r>
          </a:p>
          <a:p>
            <a:pPr lvl="1" eaLnBrk="1" hangingPunct="1"/>
            <a:r>
              <a:rPr lang="en-US" dirty="0">
                <a:latin typeface="Arial" charset="0"/>
                <a:ea typeface="ＭＳ Ｐゴシック" charset="0"/>
              </a:rPr>
              <a:t>Thermodynamics (depends on energies) </a:t>
            </a:r>
          </a:p>
        </p:txBody>
      </p:sp>
      <p:graphicFrame>
        <p:nvGraphicFramePr>
          <p:cNvPr id="29701" name="Object 2"/>
          <p:cNvGraphicFramePr>
            <a:graphicFrameLocks noChangeAspect="1"/>
          </p:cNvGraphicFramePr>
          <p:nvPr/>
        </p:nvGraphicFramePr>
        <p:xfrm>
          <a:off x="5924550" y="5607050"/>
          <a:ext cx="247015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09088" imgH="342751" progId="Equation.DSMT4">
                  <p:embed/>
                </p:oleObj>
              </mc:Choice>
              <mc:Fallback>
                <p:oleObj name="Equation" r:id="rId3" imgW="1409088" imgH="342751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4550" y="5607050"/>
                        <a:ext cx="2470150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000"/>
          </a:p>
          <a:p>
            <a:pPr eaLnBrk="1" hangingPunct="1"/>
            <a:fld id="{455982F5-EDF5-604D-A2FB-0A22110640C0}" type="slidenum">
              <a:rPr lang="en-US" sz="1000"/>
              <a:pPr eaLnBrk="1" hangingPunct="1"/>
              <a:t>11</a:t>
            </a:fld>
            <a:endParaRPr lang="en-US" sz="1000"/>
          </a:p>
        </p:txBody>
      </p:sp>
      <p:pic>
        <p:nvPicPr>
          <p:cNvPr id="31747" name="Picture 2" descr="image0H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50" y="787400"/>
            <a:ext cx="4641850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Rectangle 3"/>
          <p:cNvSpPr>
            <a:spLocks noChangeArrowheads="1"/>
          </p:cNvSpPr>
          <p:nvPr/>
        </p:nvSpPr>
        <p:spPr bwMode="auto">
          <a:xfrm>
            <a:off x="6208713" y="3078163"/>
            <a:ext cx="2935287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800"/>
              <a:t>http://www.chem.latech.edu/~upali/chem281/image0HQ.JPG</a:t>
            </a:r>
          </a:p>
        </p:txBody>
      </p:sp>
      <p:sp>
        <p:nvSpPr>
          <p:cNvPr id="3174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A Good Atomistic Modeling Application: Carbon!</a:t>
            </a:r>
          </a:p>
        </p:txBody>
      </p:sp>
      <p:sp>
        <p:nvSpPr>
          <p:cNvPr id="31750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54000" y="952500"/>
            <a:ext cx="40259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Carbon has many structures – graphite, diamond, nanotubes, buckyballs, diamondoids, …</a:t>
            </a:r>
          </a:p>
          <a:p>
            <a:pPr eaLnBrk="1" hangingPunct="1">
              <a:lnSpc>
                <a:spcPct val="80000"/>
              </a:lnSpc>
            </a:pP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Electronic structure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>
                <a:latin typeface="Arial" charset="0"/>
                <a:ea typeface="ＭＳ Ｐゴシック" charset="0"/>
              </a:rPr>
              <a:t>What kind of bonding (sp2, sp3, …)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>
                <a:latin typeface="Arial" charset="0"/>
                <a:ea typeface="ＭＳ Ｐゴシック" charset="0"/>
              </a:rPr>
              <a:t>Optical properties: band gap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>
                <a:latin typeface="Arial" charset="0"/>
                <a:ea typeface="ＭＳ Ｐゴシック" charset="0"/>
              </a:rPr>
              <a:t>Conduction: metallic vs. insulating</a:t>
            </a:r>
          </a:p>
          <a:p>
            <a:pPr eaLnBrk="1" hangingPunct="1">
              <a:lnSpc>
                <a:spcPct val="80000"/>
              </a:lnSpc>
            </a:pP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Energetics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>
                <a:latin typeface="Arial" charset="0"/>
                <a:ea typeface="ＭＳ Ｐゴシック" charset="0"/>
              </a:rPr>
              <a:t>Stability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>
                <a:latin typeface="Arial" charset="0"/>
                <a:ea typeface="ＭＳ Ｐゴシック" charset="0"/>
              </a:rPr>
              <a:t>Atom positions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>
                <a:latin typeface="Arial" charset="0"/>
                <a:ea typeface="ＭＳ Ｐゴシック" charset="0"/>
              </a:rPr>
              <a:t>Thermal conduction: phonon spectra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>
                <a:latin typeface="Arial" charset="0"/>
                <a:ea typeface="ＭＳ Ｐゴシック" charset="0"/>
              </a:rPr>
              <a:t>Mechanical properties: elastic constants, hardness</a:t>
            </a:r>
          </a:p>
        </p:txBody>
      </p:sp>
      <p:pic>
        <p:nvPicPr>
          <p:cNvPr id="31751" name="Picture 6" descr="Diamondoids Internal Stru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325" y="3089275"/>
            <a:ext cx="4181475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2" name="Rectangle 7"/>
          <p:cNvSpPr>
            <a:spLocks noChangeArrowheads="1"/>
          </p:cNvSpPr>
          <p:nvPr/>
        </p:nvSpPr>
        <p:spPr bwMode="auto">
          <a:xfrm>
            <a:off x="8245475" y="4973638"/>
            <a:ext cx="898525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800"/>
              <a:t>http://www.chevrontexaco.com/moleculardiamond/diamondtech/discovery.asp</a:t>
            </a:r>
          </a:p>
        </p:txBody>
      </p:sp>
      <p:pic>
        <p:nvPicPr>
          <p:cNvPr id="31753" name="Picture 8" descr="H0602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175" y="5162550"/>
            <a:ext cx="1871663" cy="140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4" name="Rectangle 9"/>
          <p:cNvSpPr>
            <a:spLocks noChangeArrowheads="1"/>
          </p:cNvSpPr>
          <p:nvPr/>
        </p:nvSpPr>
        <p:spPr bwMode="auto">
          <a:xfrm>
            <a:off x="473075" y="5511800"/>
            <a:ext cx="681038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800"/>
              <a:t>http://www.nec.com/global/corp/H0602.html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000"/>
          </a:p>
          <a:p>
            <a:pPr eaLnBrk="1" hangingPunct="1"/>
            <a:fld id="{FA7DEEA0-4452-A942-806B-F965A73593F1}" type="slidenum">
              <a:rPr lang="en-US" sz="1000"/>
              <a:pPr eaLnBrk="1" hangingPunct="1"/>
              <a:t>12</a:t>
            </a:fld>
            <a:endParaRPr lang="en-US" sz="1000"/>
          </a:p>
        </p:txBody>
      </p:sp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Summary</a:t>
            </a:r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00125"/>
            <a:ext cx="8229600" cy="5473700"/>
          </a:xfrm>
        </p:spPr>
        <p:txBody>
          <a:bodyPr/>
          <a:lstStyle/>
          <a:p>
            <a:pPr eaLnBrk="1" hangingPunct="1"/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Atomistic modeling uses basic laws of physics that apply at atomic scales to calculate properties of interest.</a:t>
            </a:r>
          </a:p>
          <a:p>
            <a:pPr eaLnBrk="1" hangingPunct="1"/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Atomistic modeling differs from coarse-grained approaches (continuum modeling) that do not treat atoms explicitly.</a:t>
            </a:r>
          </a:p>
          <a:p>
            <a:pPr eaLnBrk="1" hangingPunct="1"/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Atomistic modeling yields information about electronic structure and energy, from which many problems can be modeled.</a:t>
            </a:r>
          </a:p>
          <a:p>
            <a:pPr eaLnBrk="1" hangingPunct="1"/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637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000"/>
          </a:p>
          <a:p>
            <a:pPr eaLnBrk="1" hangingPunct="1"/>
            <a:fld id="{CDF34F17-CA03-0F4E-B684-A71C38F91EE3}" type="slidenum">
              <a:rPr lang="en-US" sz="1000"/>
              <a:pPr eaLnBrk="1" hangingPunct="1"/>
              <a:t>2</a:t>
            </a:fld>
            <a:endParaRPr lang="en-US" sz="1000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What is Atomistic Modeling?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088" y="1589088"/>
            <a:ext cx="8229600" cy="1710187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What is atomistic modeling and how do we use it?</a:t>
            </a:r>
          </a:p>
          <a:p>
            <a:pPr eaLnBrk="1" hangingPunct="1"/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Heirarchical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or 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multiscale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modeling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The fundamental modeled properties – </a:t>
            </a:r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electronic structure and energy</a:t>
            </a:r>
          </a:p>
        </p:txBody>
      </p:sp>
      <p:pic>
        <p:nvPicPr>
          <p:cNvPr id="3" name="Picture 2" descr="A close up of a rock&#10;&#10;Description automatically generated">
            <a:extLst>
              <a:ext uri="{FF2B5EF4-FFF2-40B4-BE49-F238E27FC236}">
                <a16:creationId xmlns:a16="http://schemas.microsoft.com/office/drawing/2014/main" id="{D23B8AE8-A046-6724-29B3-DBCAA363B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55" y="3862838"/>
            <a:ext cx="1701800" cy="1181100"/>
          </a:xfrm>
          <a:prstGeom prst="rect">
            <a:avLst/>
          </a:prstGeom>
        </p:spPr>
      </p:pic>
      <p:pic>
        <p:nvPicPr>
          <p:cNvPr id="5" name="Picture 4" descr="A diagram of the periodic table of the elements&#10;&#10;Description automatically generated">
            <a:extLst>
              <a:ext uri="{FF2B5EF4-FFF2-40B4-BE49-F238E27FC236}">
                <a16:creationId xmlns:a16="http://schemas.microsoft.com/office/drawing/2014/main" id="{CA5F1060-F6D5-0FD5-A7AA-C8836C736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3535" y="3738210"/>
            <a:ext cx="2699532" cy="1798563"/>
          </a:xfrm>
          <a:prstGeom prst="rect">
            <a:avLst/>
          </a:prstGeom>
        </p:spPr>
      </p:pic>
      <p:pic>
        <p:nvPicPr>
          <p:cNvPr id="7" name="Picture 6" descr="A diagram of a molecule&#10;&#10;Description automatically generated">
            <a:extLst>
              <a:ext uri="{FF2B5EF4-FFF2-40B4-BE49-F238E27FC236}">
                <a16:creationId xmlns:a16="http://schemas.microsoft.com/office/drawing/2014/main" id="{8DC943A0-9C1A-1E9A-515F-154A251477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211" y="4027227"/>
            <a:ext cx="1478989" cy="1419829"/>
          </a:xfrm>
          <a:prstGeom prst="rect">
            <a:avLst/>
          </a:prstGeom>
        </p:spPr>
      </p:pic>
      <p:pic>
        <p:nvPicPr>
          <p:cNvPr id="9" name="Picture 8" descr="A diagram of the element of silicon&#10;&#10;Description automatically generated">
            <a:extLst>
              <a:ext uri="{FF2B5EF4-FFF2-40B4-BE49-F238E27FC236}">
                <a16:creationId xmlns:a16="http://schemas.microsoft.com/office/drawing/2014/main" id="{DA3D82C2-7E2B-0A1B-7E44-865FA529FCE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243" t="32141" r="21426" b="29311"/>
          <a:stretch/>
        </p:blipFill>
        <p:spPr>
          <a:xfrm>
            <a:off x="2786556" y="5562506"/>
            <a:ext cx="1513490" cy="1182672"/>
          </a:xfrm>
          <a:prstGeom prst="rect">
            <a:avLst/>
          </a:prstGeom>
        </p:spPr>
      </p:pic>
      <p:pic>
        <p:nvPicPr>
          <p:cNvPr id="10" name="Picture 9" descr="A diagram of the element of silicon&#10;&#10;Description automatically generated">
            <a:extLst>
              <a:ext uri="{FF2B5EF4-FFF2-40B4-BE49-F238E27FC236}">
                <a16:creationId xmlns:a16="http://schemas.microsoft.com/office/drawing/2014/main" id="{8CB08535-09E2-679C-33B5-1D518842FBD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817" t="69319" r="14489" b="21581"/>
          <a:stretch/>
        </p:blipFill>
        <p:spPr>
          <a:xfrm>
            <a:off x="3983274" y="5844682"/>
            <a:ext cx="328105" cy="2791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E44DE3-73DE-BF54-C035-FEBE3DEED73C}"/>
              </a:ext>
            </a:extLst>
          </p:cNvPr>
          <p:cNvSpPr txBox="1"/>
          <p:nvPr/>
        </p:nvSpPr>
        <p:spPr>
          <a:xfrm>
            <a:off x="5461690" y="5476735"/>
            <a:ext cx="7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FCC</a:t>
            </a:r>
          </a:p>
        </p:txBody>
      </p:sp>
      <p:pic>
        <p:nvPicPr>
          <p:cNvPr id="13" name="Picture 12" descr="A colorful pattern with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21CEFEC2-D7A1-9F2E-5037-3095C0045D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3565"/>
          <a:stretch/>
        </p:blipFill>
        <p:spPr>
          <a:xfrm>
            <a:off x="6734344" y="3824319"/>
            <a:ext cx="2322110" cy="160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905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Atomistic Modeling?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138152"/>
            <a:ext cx="2133600" cy="320675"/>
          </a:xfrm>
        </p:spPr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9C0ABA29-8080-E14F-89E1-DEF5CEA9846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863600" y="1122915"/>
            <a:ext cx="742315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/>
              <a:t>Using equations that describes </a:t>
            </a:r>
            <a:r>
              <a:rPr lang="en-US" dirty="0">
                <a:solidFill>
                  <a:srgbClr val="FF0000"/>
                </a:solidFill>
              </a:rPr>
              <a:t>how </a:t>
            </a:r>
            <a:r>
              <a:rPr lang="en-US" b="1" dirty="0">
                <a:solidFill>
                  <a:srgbClr val="FF0000"/>
                </a:solidFill>
              </a:rPr>
              <a:t>atoms</a:t>
            </a:r>
            <a:r>
              <a:rPr lang="en-US" dirty="0">
                <a:solidFill>
                  <a:srgbClr val="FF0000"/>
                </a:solidFill>
              </a:rPr>
              <a:t> and </a:t>
            </a:r>
            <a:r>
              <a:rPr lang="en-US" b="1" dirty="0">
                <a:solidFill>
                  <a:srgbClr val="FF0000"/>
                </a:solidFill>
              </a:rPr>
              <a:t>electrons</a:t>
            </a:r>
            <a:r>
              <a:rPr lang="en-US" dirty="0">
                <a:solidFill>
                  <a:srgbClr val="FF0000"/>
                </a:solidFill>
              </a:rPr>
              <a:t> behave </a:t>
            </a:r>
            <a:r>
              <a:rPr lang="en-US" dirty="0"/>
              <a:t>to calculate properties of materials (solids, liquids, gasses, nanoparticles, biomolecules, polymers, etc.)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1D6D43-AFFA-20F8-643F-122753ABB90C}"/>
              </a:ext>
            </a:extLst>
          </p:cNvPr>
          <p:cNvSpPr txBox="1"/>
          <p:nvPr/>
        </p:nvSpPr>
        <p:spPr>
          <a:xfrm>
            <a:off x="642026" y="2891425"/>
            <a:ext cx="30933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Structural stability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Electronic structure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Nuclei motion – vibration,  rotation, translation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Spectroscopy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Transport </a:t>
            </a:r>
          </a:p>
        </p:txBody>
      </p:sp>
      <p:pic>
        <p:nvPicPr>
          <p:cNvPr id="12" name="Picture 11" descr="A diagram of a molecule&#10;&#10;Description automatically generated">
            <a:extLst>
              <a:ext uri="{FF2B5EF4-FFF2-40B4-BE49-F238E27FC236}">
                <a16:creationId xmlns:a16="http://schemas.microsoft.com/office/drawing/2014/main" id="{D93B37F3-B1ED-BBA7-972F-B75F546D3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749" y="2217883"/>
            <a:ext cx="1160002" cy="11136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0BD929-8CFF-20BB-6C61-BA6ADE79CA6F}"/>
              </a:ext>
            </a:extLst>
          </p:cNvPr>
          <p:cNvSpPr txBox="1"/>
          <p:nvPr/>
        </p:nvSpPr>
        <p:spPr>
          <a:xfrm>
            <a:off x="3850150" y="2856989"/>
            <a:ext cx="373542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Formation free energy </a:t>
            </a:r>
          </a:p>
          <a:p>
            <a:endParaRPr lang="en-US" dirty="0"/>
          </a:p>
          <a:p>
            <a:r>
              <a:rPr lang="en-US" dirty="0"/>
              <a:t>Band structure, density of states</a:t>
            </a:r>
          </a:p>
          <a:p>
            <a:endParaRPr lang="en-US" dirty="0"/>
          </a:p>
          <a:p>
            <a:r>
              <a:rPr lang="en-US" dirty="0"/>
              <a:t>phonon frequency and modes, dispersion</a:t>
            </a:r>
          </a:p>
          <a:p>
            <a:endParaRPr lang="en-US" dirty="0"/>
          </a:p>
          <a:p>
            <a:r>
              <a:rPr lang="en-US" dirty="0"/>
              <a:t>Electronic and optical excitation,</a:t>
            </a:r>
          </a:p>
          <a:p>
            <a:r>
              <a:rPr lang="en-US" dirty="0"/>
              <a:t>photoemission, Absorption, Photoluminescence </a:t>
            </a:r>
          </a:p>
          <a:p>
            <a:endParaRPr lang="en-US" dirty="0"/>
          </a:p>
          <a:p>
            <a:r>
              <a:rPr lang="en-US" dirty="0"/>
              <a:t>Carrier mobility, spin diffusion length, mass diffusivity</a:t>
            </a:r>
          </a:p>
        </p:txBody>
      </p:sp>
    </p:spTree>
    <p:extLst>
      <p:ext uri="{BB962C8B-B14F-4D97-AF65-F5344CB8AC3E}">
        <p14:creationId xmlns:p14="http://schemas.microsoft.com/office/powerpoint/2010/main" val="530327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Atomistic Modeling?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138152"/>
            <a:ext cx="2133600" cy="320675"/>
          </a:xfrm>
        </p:spPr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9C0ABA29-8080-E14F-89E1-DEF5CEA9846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4" name="lbl">
            <a:hlinkClick r:id="" action="ppaction://media"/>
            <a:extLst>
              <a:ext uri="{FF2B5EF4-FFF2-40B4-BE49-F238E27FC236}">
                <a16:creationId xmlns:a16="http://schemas.microsoft.com/office/drawing/2014/main" id="{FC6E166E-ED4E-8347-5622-1B6D4BE369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1004" y="1705730"/>
            <a:ext cx="1639797" cy="49193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3B795C-1721-0C4C-B3F7-AA12E7E13345}"/>
              </a:ext>
            </a:extLst>
          </p:cNvPr>
          <p:cNvSpPr txBox="1"/>
          <p:nvPr/>
        </p:nvSpPr>
        <p:spPr>
          <a:xfrm>
            <a:off x="535021" y="1025525"/>
            <a:ext cx="286966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Layer-by-Layer Assembly of Charged Nanoparticles on Porous Substrates: Molecular Dynamics Simulations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J.-M. Carrillo and A. V.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Dobrynin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ACS Nano, 5, 3010-3019 (2011)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6FD88F-8426-0F3E-04DF-AD9BB945707E}"/>
              </a:ext>
            </a:extLst>
          </p:cNvPr>
          <p:cNvSpPr txBox="1"/>
          <p:nvPr/>
        </p:nvSpPr>
        <p:spPr>
          <a:xfrm>
            <a:off x="304801" y="636351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layer-by-layer assembly of charged nanoparticles adsorbing out of solution onto a porous substrate with cylindrical pores.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AF13A102-295C-7A76-D2EB-A94B626061E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4421" y="2125334"/>
            <a:ext cx="3021007" cy="3203433"/>
          </a:xfrm>
          <a:prstGeom prst="rect">
            <a:avLst/>
          </a:prstGeom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50AB0FE-5D8C-86A7-21B2-86CE9EE11CA3}"/>
              </a:ext>
            </a:extLst>
          </p:cNvPr>
          <p:cNvSpPr txBox="1"/>
          <p:nvPr/>
        </p:nvSpPr>
        <p:spPr>
          <a:xfrm>
            <a:off x="4572000" y="1252264"/>
            <a:ext cx="3416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Band gap of semiconductors and insulators from QM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2F6ECA-B76A-F82A-B929-F8CE2C25C321}"/>
              </a:ext>
            </a:extLst>
          </p:cNvPr>
          <p:cNvSpPr txBox="1"/>
          <p:nvPr/>
        </p:nvSpPr>
        <p:spPr>
          <a:xfrm>
            <a:off x="4711014" y="5424793"/>
            <a:ext cx="4046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M. van </a:t>
            </a:r>
            <a:r>
              <a:rPr lang="en-US" sz="1400" dirty="0" err="1"/>
              <a:t>Schilfgaarde</a:t>
            </a:r>
            <a:r>
              <a:rPr lang="en-US" sz="1400" dirty="0"/>
              <a:t> et al, </a:t>
            </a:r>
          </a:p>
          <a:p>
            <a:r>
              <a:rPr lang="en-US" sz="1400" i="1" dirty="0"/>
              <a:t>Phys. Rev. Lett.</a:t>
            </a:r>
            <a:r>
              <a:rPr lang="en-US" sz="1400" dirty="0"/>
              <a:t>, </a:t>
            </a:r>
            <a:r>
              <a:rPr lang="en-US" sz="1400" b="1" dirty="0"/>
              <a:t>96</a:t>
            </a:r>
            <a:r>
              <a:rPr lang="en-US" sz="1400" dirty="0"/>
              <a:t>, 226402 (2006).</a:t>
            </a:r>
          </a:p>
        </p:txBody>
      </p:sp>
    </p:spTree>
    <p:extLst>
      <p:ext uri="{BB962C8B-B14F-4D97-AF65-F5344CB8AC3E}">
        <p14:creationId xmlns:p14="http://schemas.microsoft.com/office/powerpoint/2010/main" val="178955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000"/>
          </a:p>
          <a:p>
            <a:pPr eaLnBrk="1" hangingPunct="1"/>
            <a:fld id="{7D2FA419-0425-CD47-9A14-01846A986EF8}" type="slidenum">
              <a:rPr lang="en-US" sz="1000"/>
              <a:pPr eaLnBrk="1" hangingPunct="1"/>
              <a:t>5</a:t>
            </a:fld>
            <a:endParaRPr lang="en-US" sz="1000"/>
          </a:p>
        </p:txBody>
      </p:sp>
      <p:sp>
        <p:nvSpPr>
          <p:cNvPr id="20483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What is Atomistic Modeling?</a:t>
            </a:r>
          </a:p>
        </p:txBody>
      </p:sp>
      <p:sp>
        <p:nvSpPr>
          <p:cNvPr id="20484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175599" y="3288317"/>
            <a:ext cx="6731539" cy="3154363"/>
          </a:xfrm>
        </p:spPr>
        <p:txBody>
          <a:bodyPr>
            <a:normAutofit fontScale="70000" lnSpcReduction="20000"/>
          </a:bodyPr>
          <a:lstStyle/>
          <a:p>
            <a:pPr eaLnBrk="1" hangingPunct="1">
              <a:buFontTx/>
              <a:buNone/>
            </a:pPr>
            <a:r>
              <a:rPr lang="en-US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Examples of atomistic modeling</a:t>
            </a:r>
            <a:r>
              <a:rPr lang="en-US" b="1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 (</a:t>
            </a:r>
            <a:r>
              <a:rPr lang="en-US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1 – 10</a:t>
            </a:r>
            <a:r>
              <a:rPr lang="en-US" baseline="30000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10</a:t>
            </a:r>
            <a:r>
              <a:rPr lang="en-US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 atoms)</a:t>
            </a:r>
            <a:endParaRPr lang="en-US" b="1" dirty="0">
              <a:solidFill>
                <a:schemeClr val="accent2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Stability and structure of nanoparticles</a:t>
            </a:r>
          </a:p>
          <a:p>
            <a:pPr eaLnBrk="1" hangingPunct="1"/>
            <a:r>
              <a:rPr lang="en-US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Band gap and light absorption (color) of nanoparticles </a:t>
            </a:r>
          </a:p>
          <a:p>
            <a:pPr eaLnBrk="1" hangingPunct="1"/>
            <a:r>
              <a:rPr lang="en-US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Elastic properties of materials under high-pressure</a:t>
            </a:r>
          </a:p>
          <a:p>
            <a:pPr eaLnBrk="1" hangingPunct="1"/>
            <a:r>
              <a:rPr lang="en-US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Radiation damage in steels</a:t>
            </a:r>
          </a:p>
          <a:p>
            <a:pPr eaLnBrk="1" hangingPunct="1"/>
            <a:r>
              <a:rPr lang="en-US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Qubit states and operation (quantum defects, quantum dots..)</a:t>
            </a:r>
          </a:p>
          <a:p>
            <a:pPr eaLnBrk="1" hangingPunct="1"/>
            <a:r>
              <a:rPr lang="en-US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Magnetic properties of Co, oxides, 2D materials </a:t>
            </a:r>
          </a:p>
          <a:p>
            <a:pPr eaLnBrk="1" hangingPunct="1"/>
            <a:r>
              <a:rPr lang="en-US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Catalytic reaction mechanisms </a:t>
            </a:r>
          </a:p>
          <a:p>
            <a:pPr eaLnBrk="1" hangingPunct="1"/>
            <a:r>
              <a:rPr lang="en-US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Battery cathode intercalation</a:t>
            </a:r>
          </a:p>
          <a:p>
            <a:pPr eaLnBrk="1" hangingPunct="1"/>
            <a:r>
              <a:rPr lang="en-US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Some protein folding problems (may join atoms into interacting molecular units)</a:t>
            </a:r>
          </a:p>
          <a:p>
            <a:pPr eaLnBrk="1" hangingPunct="1"/>
            <a:r>
              <a:rPr lang="en-US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And so on … </a:t>
            </a:r>
          </a:p>
          <a:p>
            <a:pPr eaLnBrk="1" hangingPunct="1">
              <a:buFontTx/>
              <a:buNone/>
            </a:pPr>
            <a:endParaRPr lang="en-US" dirty="0">
              <a:solidFill>
                <a:schemeClr val="accent2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solidFill>
                <a:schemeClr val="accent2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5" name="Text Box 8"/>
          <p:cNvSpPr txBox="1">
            <a:spLocks noChangeArrowheads="1"/>
          </p:cNvSpPr>
          <p:nvPr/>
        </p:nvSpPr>
        <p:spPr bwMode="auto">
          <a:xfrm>
            <a:off x="631825" y="1358900"/>
            <a:ext cx="742315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/>
              <a:t>Using equations that describes how </a:t>
            </a:r>
            <a:r>
              <a:rPr lang="en-US" b="1" dirty="0"/>
              <a:t>atoms</a:t>
            </a:r>
            <a:r>
              <a:rPr lang="en-US" dirty="0"/>
              <a:t> and </a:t>
            </a:r>
            <a:r>
              <a:rPr lang="en-US" b="1" dirty="0"/>
              <a:t>electrons</a:t>
            </a:r>
            <a:r>
              <a:rPr lang="en-US" dirty="0"/>
              <a:t> behave to calculate properties of materials (solids, liquids, gasses, nanoparticles, biomolecules, polymers, etc.)</a:t>
            </a:r>
          </a:p>
        </p:txBody>
      </p:sp>
      <p:pic>
        <p:nvPicPr>
          <p:cNvPr id="6" name="Picture 8" descr="H060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634" y="3569683"/>
            <a:ext cx="2168767" cy="1626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6640055" y="5642280"/>
            <a:ext cx="234240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www.nec.com</a:t>
            </a:r>
            <a:r>
              <a:rPr lang="en-US" sz="800" dirty="0"/>
              <a:t>/global/</a:t>
            </a:r>
            <a:r>
              <a:rPr lang="en-US" sz="800" dirty="0" err="1"/>
              <a:t>corp</a:t>
            </a:r>
            <a:r>
              <a:rPr lang="en-US" sz="800" dirty="0"/>
              <a:t>/H0602.html</a:t>
            </a:r>
          </a:p>
        </p:txBody>
      </p:sp>
    </p:spTree>
    <p:extLst>
      <p:ext uri="{BB962C8B-B14F-4D97-AF65-F5344CB8AC3E}">
        <p14:creationId xmlns:p14="http://schemas.microsoft.com/office/powerpoint/2010/main" val="109362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What is Not Atomistic Modeling? </a:t>
            </a:r>
            <a:b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Coarse Grained Modeling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2984500"/>
            <a:ext cx="7366000" cy="3124200"/>
          </a:xfrm>
        </p:spPr>
        <p:txBody>
          <a:bodyPr>
            <a:normAutofit/>
          </a:bodyPr>
          <a:lstStyle/>
          <a:p>
            <a:pPr eaLnBrk="1" hangingPunct="1">
              <a:buFontTx/>
              <a:buNone/>
            </a:pPr>
            <a:r>
              <a:rPr lang="en-US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Examples &gt;</a:t>
            </a:r>
            <a:r>
              <a:rPr lang="en-US" dirty="0">
                <a:solidFill>
                  <a:schemeClr val="accent2"/>
                </a:solidFill>
                <a:latin typeface="Arial" charset="0"/>
                <a:ea typeface="ＭＳ Ｐゴシック" charset="0"/>
                <a:cs typeface="Arial" charset="0"/>
              </a:rPr>
              <a:t>≈</a:t>
            </a:r>
            <a:r>
              <a:rPr lang="en-US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 10</a:t>
            </a:r>
            <a:r>
              <a:rPr lang="en-US" baseline="30000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5</a:t>
            </a:r>
            <a:r>
              <a:rPr lang="en-US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 atoms to 10</a:t>
            </a:r>
            <a:r>
              <a:rPr lang="en-US" baseline="30000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100</a:t>
            </a:r>
          </a:p>
          <a:p>
            <a:pPr eaLnBrk="1" hangingPunct="1"/>
            <a:r>
              <a:rPr lang="en-US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Finite element method</a:t>
            </a:r>
          </a:p>
          <a:p>
            <a:pPr eaLnBrk="1" hangingPunct="1"/>
            <a:r>
              <a:rPr lang="en-US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Elasticity theory</a:t>
            </a:r>
          </a:p>
          <a:p>
            <a:pPr eaLnBrk="1" hangingPunct="1"/>
            <a:r>
              <a:rPr lang="en-US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Fluid dynamics</a:t>
            </a:r>
          </a:p>
          <a:p>
            <a:pPr eaLnBrk="1" hangingPunct="1"/>
            <a:r>
              <a:rPr lang="en-US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Car crash simulations</a:t>
            </a:r>
          </a:p>
          <a:p>
            <a:pPr eaLnBrk="1" hangingPunct="1"/>
            <a:r>
              <a:rPr lang="en-US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Plate tectonics</a:t>
            </a:r>
          </a:p>
          <a:p>
            <a:pPr eaLnBrk="1" hangingPunct="1"/>
            <a:r>
              <a:rPr lang="en-US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Planetary orbits</a:t>
            </a:r>
          </a:p>
        </p:txBody>
      </p:sp>
      <p:sp>
        <p:nvSpPr>
          <p:cNvPr id="2253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000"/>
          </a:p>
          <a:p>
            <a:pPr eaLnBrk="1" hangingPunct="1"/>
            <a:fld id="{81DFB309-C015-624F-A5B4-C276FC80CF81}" type="slidenum">
              <a:rPr lang="en-US" sz="1000"/>
              <a:pPr eaLnBrk="1" hangingPunct="1"/>
              <a:t>6</a:t>
            </a:fld>
            <a:endParaRPr lang="en-US" sz="1000"/>
          </a:p>
        </p:txBody>
      </p:sp>
      <p:sp>
        <p:nvSpPr>
          <p:cNvPr id="22533" name="Text Box 4"/>
          <p:cNvSpPr txBox="1">
            <a:spLocks noChangeArrowheads="1"/>
          </p:cNvSpPr>
          <p:nvPr/>
        </p:nvSpPr>
        <p:spPr bwMode="auto">
          <a:xfrm>
            <a:off x="631825" y="1417638"/>
            <a:ext cx="7854950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/>
              <a:t>Using equations that describes how larger scale entities (coarse-grained groups of atoms) behave to calculate properties of materials/systems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251" y="2617966"/>
            <a:ext cx="3712652" cy="362149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838700" y="6204634"/>
            <a:ext cx="38481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library.thinkquest.org</a:t>
            </a:r>
            <a:r>
              <a:rPr lang="en-US" sz="1200" dirty="0"/>
              <a:t>/25097/graphics/</a:t>
            </a:r>
            <a:r>
              <a:rPr lang="en-US" sz="1200" dirty="0" err="1"/>
              <a:t>g_main.htm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3738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000"/>
          </a:p>
          <a:p>
            <a:pPr eaLnBrk="1" hangingPunct="1"/>
            <a:fld id="{8CFEEA95-C207-3940-BE8F-3EEBA457680B}" type="slidenum">
              <a:rPr lang="en-US" sz="1000"/>
              <a:pPr eaLnBrk="1" hangingPunct="1"/>
              <a:t>7</a:t>
            </a:fld>
            <a:endParaRPr lang="en-US" sz="1000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Atomistic Modeling Pros and Cons</a:t>
            </a:r>
            <a:br>
              <a:rPr lang="en-US" sz="280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When do we use it?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Pros:  Gives complete modeling of every atom virtually on the computer so has the potentials to answer any questions about a group of atoms (which covers almost everything!)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Cons</a:t>
            </a:r>
          </a:p>
          <a:p>
            <a:pPr lvl="1" eaLnBrk="1" hangingPunct="1"/>
            <a:r>
              <a:rPr lang="en-US" dirty="0">
                <a:latin typeface="Arial" charset="0"/>
                <a:ea typeface="ＭＳ Ｐゴシック" charset="0"/>
              </a:rPr>
              <a:t>Limited accuracy (quantitative (e.g., band/HOMO-LUMO gaps), and qualitative (e.g., wrong ground state for strongly correlated systems))</a:t>
            </a:r>
          </a:p>
          <a:p>
            <a:pPr lvl="1" eaLnBrk="1" hangingPunct="1"/>
            <a:r>
              <a:rPr lang="en-US" dirty="0">
                <a:latin typeface="Arial" charset="0"/>
                <a:ea typeface="ＭＳ Ｐゴシック" charset="0"/>
              </a:rPr>
              <a:t>Limited time and spatial scales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We use atomistic modeling when the physics can be treated accurately on the length and time scales accessible to atomistic simulation!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000"/>
          </a:p>
          <a:p>
            <a:pPr eaLnBrk="1" hangingPunct="1"/>
            <a:fld id="{D385BF8B-E261-7348-AEC2-5D7ACDD5E85D}" type="slidenum">
              <a:rPr lang="en-US" sz="1000"/>
              <a:pPr eaLnBrk="1" hangingPunct="1"/>
              <a:t>8</a:t>
            </a:fld>
            <a:endParaRPr lang="en-US" sz="1000"/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Heirarchical/Multiscale Modeling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If you can directly calculate a property of interest w/atomistic modeling then do it!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If you cannot directly calculate the properties of interest then sometimes you can calculate parameters that can be used in a higher-level model (longer length-time scales) to calculate the property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Example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</a:rPr>
              <a:t>What is the rate of mixing (interdiffusion) of two metals at high-temperature when put in contact (cladding/fuel in reactor, Cu wires on Si)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</a:rPr>
              <a:t>Direct simulation of mixing is very slow with molecular dynamics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</a:rPr>
              <a:t>Can simulate fundamental diffusion constants and then solve diffusion equations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rcRect l="-18187" r="-18187"/>
          <a:stretch>
            <a:fillRect/>
          </a:stretch>
        </p:blipFill>
        <p:spPr>
          <a:xfrm>
            <a:off x="38649" y="1417639"/>
            <a:ext cx="9295255" cy="5112032"/>
          </a:xfrm>
        </p:spPr>
      </p:pic>
      <p:sp>
        <p:nvSpPr>
          <p:cNvPr id="27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000"/>
          </a:p>
          <a:p>
            <a:pPr eaLnBrk="1" hangingPunct="1"/>
            <a:fld id="{7CE3F868-4114-D241-B9FC-79CDAB788D73}" type="slidenum">
              <a:rPr lang="en-US" sz="1000"/>
              <a:pPr eaLnBrk="1" hangingPunct="1"/>
              <a:t>9</a:t>
            </a:fld>
            <a:endParaRPr lang="en-US" sz="1000"/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The Multiscale Modeling Picture</a:t>
            </a:r>
            <a:br>
              <a:rPr lang="en-US" sz="280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Choose your methods based on length/time scales</a:t>
            </a:r>
          </a:p>
        </p:txBody>
      </p:sp>
      <p:sp>
        <p:nvSpPr>
          <p:cNvPr id="27655" name="Text Box 5"/>
          <p:cNvSpPr txBox="1">
            <a:spLocks noChangeArrowheads="1"/>
          </p:cNvSpPr>
          <p:nvPr/>
        </p:nvSpPr>
        <p:spPr bwMode="auto">
          <a:xfrm>
            <a:off x="5586612" y="1309688"/>
            <a:ext cx="2286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1nm</a:t>
            </a:r>
            <a:r>
              <a:rPr lang="en-US" sz="1800" baseline="30000" dirty="0"/>
              <a:t>3</a:t>
            </a:r>
            <a:r>
              <a:rPr lang="en-US" sz="1800" dirty="0"/>
              <a:t> Si </a:t>
            </a:r>
            <a:r>
              <a:rPr lang="en-US" sz="1800" dirty="0">
                <a:cs typeface="Arial" charset="0"/>
              </a:rPr>
              <a:t>≈</a:t>
            </a:r>
            <a:r>
              <a:rPr lang="en-US" sz="1800" dirty="0">
                <a:ea typeface="Arial" charset="0"/>
                <a:cs typeface="Arial" charset="0"/>
              </a:rPr>
              <a:t> 50 atoms</a:t>
            </a:r>
          </a:p>
          <a:p>
            <a:pPr eaLnBrk="1" hangingPunct="1"/>
            <a:r>
              <a:rPr lang="en-US" sz="1800" dirty="0">
                <a:ea typeface="Arial" charset="0"/>
                <a:cs typeface="Arial" charset="0"/>
              </a:rPr>
              <a:t>1cm</a:t>
            </a:r>
            <a:r>
              <a:rPr lang="en-US" sz="1800" baseline="30000" dirty="0">
                <a:ea typeface="Arial" charset="0"/>
                <a:cs typeface="Arial" charset="0"/>
              </a:rPr>
              <a:t>3</a:t>
            </a:r>
            <a:r>
              <a:rPr lang="en-US" sz="1800" baseline="-25000" dirty="0">
                <a:ea typeface="Arial" charset="0"/>
                <a:cs typeface="Arial" charset="0"/>
              </a:rPr>
              <a:t> </a:t>
            </a:r>
            <a:r>
              <a:rPr lang="en-US" sz="1800" dirty="0">
                <a:ea typeface="Arial" charset="0"/>
                <a:cs typeface="Arial" charset="0"/>
              </a:rPr>
              <a:t>Si</a:t>
            </a:r>
            <a:r>
              <a:rPr lang="en-US" sz="1800" baseline="-25000" dirty="0">
                <a:ea typeface="Arial" charset="0"/>
                <a:cs typeface="Arial" charset="0"/>
              </a:rPr>
              <a:t> </a:t>
            </a:r>
            <a:r>
              <a:rPr lang="en-US" sz="1800" dirty="0">
                <a:ea typeface="Arial" charset="0"/>
                <a:cs typeface="Arial" charset="0"/>
              </a:rPr>
              <a:t>≈ 10</a:t>
            </a:r>
            <a:r>
              <a:rPr lang="en-US" sz="1800" baseline="30000" dirty="0">
                <a:ea typeface="Arial" charset="0"/>
                <a:cs typeface="Arial" charset="0"/>
              </a:rPr>
              <a:t>22</a:t>
            </a:r>
            <a:r>
              <a:rPr lang="en-US" sz="1800" dirty="0">
                <a:ea typeface="Arial" charset="0"/>
                <a:cs typeface="Arial" charset="0"/>
              </a:rPr>
              <a:t> atoms</a:t>
            </a:r>
          </a:p>
        </p:txBody>
      </p:sp>
      <p:sp>
        <p:nvSpPr>
          <p:cNvPr id="4" name="Rectangle 3"/>
          <p:cNvSpPr/>
          <p:nvPr/>
        </p:nvSpPr>
        <p:spPr>
          <a:xfrm>
            <a:off x="38649" y="6314227"/>
            <a:ext cx="308555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tu-freiberg.de</a:t>
            </a:r>
            <a:r>
              <a:rPr lang="en-US" sz="800" dirty="0"/>
              <a:t>/fakult4/</a:t>
            </a:r>
            <a:r>
              <a:rPr lang="en-US" sz="800" dirty="0" err="1"/>
              <a:t>imfd</a:t>
            </a:r>
            <a:r>
              <a:rPr lang="en-US" sz="800" dirty="0"/>
              <a:t>/</a:t>
            </a:r>
            <a:r>
              <a:rPr lang="en-US" sz="800" dirty="0" err="1"/>
              <a:t>cms</a:t>
            </a:r>
            <a:r>
              <a:rPr lang="en-US" sz="800" dirty="0"/>
              <a:t>/</a:t>
            </a:r>
            <a:r>
              <a:rPr lang="en-US" sz="800" dirty="0" err="1"/>
              <a:t>Multiscale</a:t>
            </a:r>
            <a:r>
              <a:rPr lang="en-US" sz="800" dirty="0"/>
              <a:t>/</a:t>
            </a:r>
            <a:r>
              <a:rPr lang="en-US" sz="800" dirty="0" err="1"/>
              <a:t>multiscale.html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55792882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4679</TotalTime>
  <Words>938</Words>
  <Application>Microsoft Office PowerPoint</Application>
  <PresentationFormat>全屏显示(4:3)</PresentationFormat>
  <Paragraphs>149</Paragraphs>
  <Slides>12</Slides>
  <Notes>12</Notes>
  <HiddenSlides>0</HiddenSlides>
  <MMClips>1</MMClips>
  <ScaleCrop>false</ScaleCrop>
  <HeadingPairs>
    <vt:vector size="8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ＭＳ Ｐゴシック</vt:lpstr>
      <vt:lpstr>Arial</vt:lpstr>
      <vt:lpstr>Default Design</vt:lpstr>
      <vt:lpstr>Equation</vt:lpstr>
      <vt:lpstr>What is Atomistic Modeling?</vt:lpstr>
      <vt:lpstr>What is Atomistic Modeling?</vt:lpstr>
      <vt:lpstr>What is Atomistic Modeling?</vt:lpstr>
      <vt:lpstr>What is Atomistic Modeling?</vt:lpstr>
      <vt:lpstr>What is Atomistic Modeling?</vt:lpstr>
      <vt:lpstr>What is Not Atomistic Modeling?  Coarse Grained Modeling</vt:lpstr>
      <vt:lpstr>Atomistic Modeling Pros and Cons When do we use it?</vt:lpstr>
      <vt:lpstr>Heirarchical/Multiscale Modeling</vt:lpstr>
      <vt:lpstr>The Multiscale Modeling Picture Choose your methods based on length/time scales</vt:lpstr>
      <vt:lpstr>Essential Atomic Scale Properties</vt:lpstr>
      <vt:lpstr>A Good Atomistic Modeling Application: Carbon!</vt:lpstr>
      <vt:lpstr>Summary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ddmorgan</dc:creator>
  <cp:lastModifiedBy>Jiahui Yang</cp:lastModifiedBy>
  <cp:revision>309</cp:revision>
  <dcterms:created xsi:type="dcterms:W3CDTF">2004-09-26T19:54:28Z</dcterms:created>
  <dcterms:modified xsi:type="dcterms:W3CDTF">2024-09-19T16:27:08Z</dcterms:modified>
</cp:coreProperties>
</file>